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Space Mono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Source Sans Pr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0E26E29-1692-43CA-88ED-640E5D6C7CD7}">
  <a:tblStyle styleId="{80E26E29-1692-43CA-88ED-640E5D6C7CD7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Mono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SpaceMono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SpaceMono-bold.fntdata"/><Relationship Id="rId38" Type="http://schemas.openxmlformats.org/officeDocument/2006/relationships/font" Target="fonts/SpaceMon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ourceSansPro-bold.fntdata"/><Relationship Id="rId50" Type="http://schemas.openxmlformats.org/officeDocument/2006/relationships/font" Target="fonts/SourceSansPro-regular.fntdata"/><Relationship Id="rId53" Type="http://schemas.openxmlformats.org/officeDocument/2006/relationships/font" Target="fonts/SourceSansPro-boldItalic.fntdata"/><Relationship Id="rId52" Type="http://schemas.openxmlformats.org/officeDocument/2006/relationships/font" Target="fonts/SourceSansPr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Andrew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Menus contain child references to Sections;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Sections contain child references to Items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-&gt;</a:t>
            </a:r>
            <a:r>
              <a:rPr b="1" lang="en">
                <a:solidFill>
                  <a:schemeClr val="dk1"/>
                </a:solidFill>
              </a:rPr>
              <a:t>Blake</a:t>
            </a:r>
            <a:r>
              <a:rPr lang="en">
                <a:solidFill>
                  <a:schemeClr val="dk1"/>
                </a:solidFill>
              </a:rPr>
              <a:t>, implementation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MongoDB doesn’t have joins or foreign keys, but a populate() method that can fill query results with info from other collections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Blake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Allows for a separation of duties in the code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Increases readability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Everyone knows what every file is for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Blake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CRUD implementation allows for the addition, removal, and updating of data in our database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Blake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Mongoose was used as the tool to interact with our Mongo database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Created schemas for each database object that defined their structure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Dan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Dan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Dan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Jeremy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TypeScript objects get created whenever the database is queried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Andrew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MenuService communicates between frontend/backend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Jeremy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Jeremy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Blake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Jason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Material Design for the overall look and feel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Dialogs, rippling buttons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Quick run through of the old mockups.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Doing most of the demonstration.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Spend alot of time talking about the hardware i hope.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Blake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Blake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Project methodology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Andrew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MongoDB, Express, Angular2, Node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Wholly JavaScript, lots of abstractions, lots of StackOverflow references for inexplicable errors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11" name="Shape 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60" name="Shape 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colo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flipH="1" rot="10800000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64" name="Shape 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72" name="Shape 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76" name="Shape 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idx="1" type="body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87" name="Shape 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93" name="Shape 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3" type="body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108" name="Shape 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mage backgroun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co.png" id="112" name="Shape 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15" name="Shape 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116" name="Shape 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colo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 flipH="1" rot="10800000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125" name="Shape 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20" name="Shape 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idx="1" type="body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26" name="Shape 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32" name="Shape 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39" name="Shape 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3" type="body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47" name="Shape 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mage background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co.png"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rco.png"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idx="1" type="body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7842625" y="648725"/>
            <a:ext cx="548700" cy="41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7.gif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-12"/>
            <a:ext cx="9144000" cy="5143500"/>
          </a:xfrm>
          <a:prstGeom prst="rect">
            <a:avLst/>
          </a:prstGeom>
          <a:solidFill>
            <a:srgbClr val="00BEF2">
              <a:alpha val="4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112" y="1031862"/>
            <a:ext cx="4747780" cy="105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3327450" y="2536600"/>
            <a:ext cx="2179200" cy="1569900"/>
          </a:xfrm>
          <a:prstGeom prst="rect">
            <a:avLst/>
          </a:prstGeom>
          <a:solidFill>
            <a:srgbClr val="00BEF2">
              <a:alpha val="5192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Andrew Aquino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Dan Bruce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Jason Kim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Blake Lingenau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Jeremy Simon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DATABASE DESIGN</a:t>
            </a:r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824" y="1320125"/>
            <a:ext cx="5728124" cy="315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2051512" y="389910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B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Made with ERDPlus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4222225" y="1320125"/>
            <a:ext cx="3264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rgbClr val="00BEF2"/>
              </a:buClr>
              <a:buSzPct val="100000"/>
              <a:buFont typeface="Source Sans Pro"/>
              <a:buChar char="●"/>
            </a:pPr>
            <a:r>
              <a:rPr lang="en" sz="1600">
                <a:solidFill>
                  <a:srgbClr val="00B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Users, Menus, Sections, Items</a:t>
            </a:r>
          </a:p>
          <a:p>
            <a:pPr indent="-330200" lvl="0" marL="457200" rtl="0">
              <a:spcBef>
                <a:spcPts val="0"/>
              </a:spcBef>
              <a:buClr>
                <a:srgbClr val="00BEF2"/>
              </a:buClr>
              <a:buSzPct val="100000"/>
              <a:buFont typeface="Source Sans Pro"/>
              <a:buChar char="●"/>
            </a:pPr>
            <a:r>
              <a:rPr lang="en" sz="1600">
                <a:solidFill>
                  <a:srgbClr val="00B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be added soon:</a:t>
            </a:r>
          </a:p>
          <a:p>
            <a:pPr indent="-330200" lvl="1" marL="914400" rtl="0">
              <a:spcBef>
                <a:spcPts val="0"/>
              </a:spcBef>
              <a:buClr>
                <a:srgbClr val="00BEF2"/>
              </a:buClr>
              <a:buSzPct val="100000"/>
              <a:buFont typeface="Source Sans Pro"/>
              <a:buChar char="○"/>
            </a:pPr>
            <a:r>
              <a:rPr lang="en" sz="1600">
                <a:solidFill>
                  <a:srgbClr val="00B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Allergens</a:t>
            </a:r>
          </a:p>
          <a:p>
            <a:pPr indent="-330200" lvl="1" marL="914400" rtl="0">
              <a:spcBef>
                <a:spcPts val="0"/>
              </a:spcBef>
              <a:buClr>
                <a:srgbClr val="00BEF2"/>
              </a:buClr>
              <a:buSzPct val="100000"/>
              <a:buFont typeface="Source Sans Pro"/>
              <a:buChar char="○"/>
            </a:pPr>
            <a:r>
              <a:rPr lang="en" sz="1600">
                <a:solidFill>
                  <a:srgbClr val="00B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Section order</a:t>
            </a:r>
          </a:p>
          <a:p>
            <a:pPr indent="-330200" lvl="1" marL="914400" rtl="0">
              <a:spcBef>
                <a:spcPts val="0"/>
              </a:spcBef>
              <a:buClr>
                <a:srgbClr val="00BEF2"/>
              </a:buClr>
              <a:buSzPct val="100000"/>
              <a:buFont typeface="Source Sans Pro"/>
              <a:buChar char="○"/>
            </a:pPr>
            <a:r>
              <a:rPr lang="en" sz="1600">
                <a:solidFill>
                  <a:srgbClr val="00B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 order</a:t>
            </a:r>
          </a:p>
          <a:p>
            <a:pPr indent="-330200" lvl="1" marL="914400" rtl="0">
              <a:spcBef>
                <a:spcPts val="0"/>
              </a:spcBef>
              <a:buClr>
                <a:srgbClr val="00BEF2"/>
              </a:buClr>
              <a:buSzPct val="100000"/>
              <a:buFont typeface="Source Sans Pro"/>
              <a:buChar char="○"/>
            </a:pPr>
            <a:r>
              <a:rPr lang="en" sz="1600">
                <a:solidFill>
                  <a:srgbClr val="00B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Active menu status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BACKEND DESIGN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1010200" y="1434950"/>
            <a:ext cx="3074700" cy="27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Modular Design</a:t>
            </a: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550" y="1891550"/>
            <a:ext cx="15906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025" y="1853525"/>
            <a:ext cx="14287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BACKEND IMPLEMENTATION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1010200" y="1434950"/>
            <a:ext cx="3561900" cy="27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CRUD interaction with the database</a:t>
            </a: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924" y="1547687"/>
            <a:ext cx="2405674" cy="25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DATABASE INTERACTION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010200" y="1434950"/>
            <a:ext cx="3561900" cy="27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Mongoose</a:t>
            </a: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00" y="1427875"/>
            <a:ext cx="3041925" cy="294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Hardware</a:t>
            </a:r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little_pi.pn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327" y="1996374"/>
            <a:ext cx="1960321" cy="17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539" y="1996376"/>
            <a:ext cx="2673135" cy="17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3655950" y="2423725"/>
            <a:ext cx="11193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latin typeface="Montserrat"/>
                <a:ea typeface="Montserrat"/>
                <a:cs typeface="Montserrat"/>
                <a:sym typeface="Montserrat"/>
              </a:rPr>
              <a:t>+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COSTS</a:t>
            </a: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244" name="Shape 244"/>
          <p:cNvGraphicFramePr/>
          <p:nvPr/>
        </p:nvGraphicFramePr>
        <p:xfrm>
          <a:off x="1010200" y="143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{80E26E29-1692-43CA-88ED-640E5D6C7CD7}</a:tableStyleId>
              </a:tblPr>
              <a:tblGrid>
                <a:gridCol w="3445275"/>
                <a:gridCol w="3445275"/>
              </a:tblGrid>
              <a:tr h="165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600"/>
                        </a:spcBef>
                        <a:buNone/>
                      </a:pPr>
                      <a:r>
                        <a:rPr b="1" lang="en" sz="2000">
                          <a:solidFill>
                            <a:srgbClr val="00BEF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Raspberry Pis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600"/>
                        </a:spcBef>
                        <a:buNone/>
                      </a:pPr>
                      <a:r>
                        <a:rPr lang="en" sz="2000">
                          <a:solidFill>
                            <a:srgbClr val="00BEF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~$50 apiece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550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00BEF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Networking Equipment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600"/>
                        </a:spcBef>
                        <a:buNone/>
                      </a:pPr>
                      <a:r>
                        <a:rPr lang="en" sz="2000">
                          <a:solidFill>
                            <a:srgbClr val="00BEF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~$50 </a:t>
                      </a:r>
                    </a:p>
                    <a:p>
                      <a:pPr lvl="0" rt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55000"/>
                        <a:buFont typeface="Arial"/>
                        <a:buNone/>
                      </a:pPr>
                      <a:r>
                        <a:rPr lang="en" sz="2000">
                          <a:solidFill>
                            <a:srgbClr val="00BEF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Minimal if the business already has a network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550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rgbClr val="00BEF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Television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600"/>
                        </a:spcBef>
                        <a:buClr>
                          <a:schemeClr val="dk1"/>
                        </a:buClr>
                        <a:buSzPct val="55000"/>
                        <a:buFont typeface="Arial"/>
                        <a:buNone/>
                      </a:pPr>
                      <a:r>
                        <a:rPr lang="en" sz="2000">
                          <a:solidFill>
                            <a:srgbClr val="00BEF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 much or as little as the owner wants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BEF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FEATURES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One-command setup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Master or slave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Existing network (with hostname) or</a:t>
            </a:r>
            <a:br>
              <a:rPr lang="en"/>
            </a:br>
            <a:r>
              <a:rPr lang="en"/>
              <a:t>new network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Auto-reboot after power loss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Solid-state construction</a:t>
            </a:r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FRONT-END DESIGN</a:t>
            </a:r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8" name="Shape 258"/>
          <p:cNvSpPr txBox="1"/>
          <p:nvPr/>
        </p:nvSpPr>
        <p:spPr>
          <a:xfrm>
            <a:off x="1121275" y="1584200"/>
            <a:ext cx="7020300" cy="25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</a:pPr>
            <a:r>
              <a:rPr lang="en"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Designed to mirror backend design</a:t>
            </a:r>
          </a:p>
          <a:p>
            <a:pPr indent="-381000" lvl="0" marL="457200" rt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</a:pPr>
            <a:r>
              <a:rPr lang="en"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Angular Menu Service for menu</a:t>
            </a:r>
          </a:p>
          <a:p>
            <a:pPr indent="457200" lvl="0" rtl="0">
              <a:spcBef>
                <a:spcPts val="600"/>
              </a:spcBef>
              <a:buNone/>
            </a:pPr>
            <a:r>
              <a:rPr lang="en"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functionality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695" y="3391270"/>
            <a:ext cx="2635399" cy="1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849" y="2898050"/>
            <a:ext cx="2904174" cy="163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721" y="835246"/>
            <a:ext cx="2058300" cy="212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700" y="3142677"/>
            <a:ext cx="2842549" cy="133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Menu Builder Implementation</a:t>
            </a:r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50" y="1428125"/>
            <a:ext cx="2817673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637" y="1266762"/>
            <a:ext cx="3251774" cy="9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020" y="2207525"/>
            <a:ext cx="2557904" cy="224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2724" y="2207532"/>
            <a:ext cx="2817675" cy="227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Menu Builder Implementation</a:t>
            </a:r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475" y="1399000"/>
            <a:ext cx="3579476" cy="15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462" y="2910122"/>
            <a:ext cx="3563498" cy="15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EF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9" name="Shape 139"/>
          <p:cNvSpPr txBox="1"/>
          <p:nvPr/>
        </p:nvSpPr>
        <p:spPr>
          <a:xfrm>
            <a:off x="1265375" y="1154100"/>
            <a:ext cx="65142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Menuoso?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featured_mdl.jpg"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50" y="642775"/>
            <a:ext cx="7897550" cy="387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1256275" y="499925"/>
            <a:ext cx="66609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Material Design Lite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BRANDING</a:t>
            </a:r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250" y="2215929"/>
            <a:ext cx="5277500" cy="12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EF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1.jpg"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350" y="645037"/>
            <a:ext cx="6157775" cy="385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EF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2.jpg"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050" y="639637"/>
            <a:ext cx="6179899" cy="386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EF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3.jpg"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287" y="641650"/>
            <a:ext cx="6173424" cy="386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EF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2" type="sldNum"/>
          </p:nvPr>
        </p:nvSpPr>
        <p:spPr>
          <a:xfrm>
            <a:off x="5030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4.jpg"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50" y="642375"/>
            <a:ext cx="6171099" cy="385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EF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5.jpg"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387" y="644837"/>
            <a:ext cx="6163224" cy="38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EF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6.jpg"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13" y="637800"/>
            <a:ext cx="6162573" cy="385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Progress to date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</a:pPr>
            <a:r>
              <a:rPr lang="en"/>
              <a:t>Menu builder for arrangement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"/>
              <a:t>Rendered menu view</a:t>
            </a:r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EF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3" name="Shape 343"/>
          <p:cNvSpPr txBox="1"/>
          <p:nvPr/>
        </p:nvSpPr>
        <p:spPr>
          <a:xfrm>
            <a:off x="1215300" y="1154100"/>
            <a:ext cx="67134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Demonstration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Menuoso?</a:t>
            </a:r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614200" y="2018525"/>
            <a:ext cx="5715000" cy="185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Menuoso</a:t>
            </a:r>
            <a:r>
              <a:rPr lang="en">
                <a:solidFill>
                  <a:srgbClr val="000000"/>
                </a:solidFill>
              </a:rPr>
              <a:t> is an open-source digital menu system utilizing off-the-shelf and inexpensive hardware, designed for counter-service restaurants.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906050" y="14391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BEF2"/>
                </a:solidFill>
              </a:rPr>
              <a:t>Menu + Virtuoso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Future Considerations</a:t>
            </a:r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"/>
              <a:t>Expand the CSS options for users in their menus.</a:t>
            </a:r>
          </a:p>
          <a:p>
            <a:pPr indent="-228600" lvl="1" marL="914400" rtl="0">
              <a:spcBef>
                <a:spcPts val="1200"/>
              </a:spcBef>
            </a:pPr>
            <a:r>
              <a:rPr lang="en"/>
              <a:t>User testing on JQuery editor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"/>
              <a:t>Deployable servers to hold menus across more than one raspberry pi.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"/>
              <a:t>Live updating menus</a:t>
            </a:r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ctrTitle"/>
          </p:nvPr>
        </p:nvSpPr>
        <p:spPr>
          <a:xfrm>
            <a:off x="3197250" y="2741900"/>
            <a:ext cx="27495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QUESTIONS?</a:t>
            </a:r>
          </a:p>
        </p:txBody>
      </p:sp>
      <p:sp>
        <p:nvSpPr>
          <p:cNvPr id="356" name="Shape 356"/>
          <p:cNvSpPr txBox="1"/>
          <p:nvPr>
            <p:ph idx="4294967295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2470800" y="2126975"/>
            <a:ext cx="5670600" cy="278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Andrew Aquino		Front-end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Dan Bruce				Hardware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Jason Kim				UI/UX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Blake Lingenau		Back-end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Jeremy Simon		Back-end/Front-end</a:t>
            </a: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2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010200" y="1367375"/>
            <a:ext cx="30000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b="1" lang="en"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 are we?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WORKFLOW</a:t>
            </a: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200" y="1683625"/>
            <a:ext cx="4503200" cy="2442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5939075" y="1702925"/>
            <a:ext cx="22851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Agile development with a Kanban methodology on Waffle.io + weekly meetings</a:t>
            </a:r>
          </a:p>
        </p:txBody>
      </p:sp>
      <p:pic>
        <p:nvPicPr>
          <p:cNvPr descr="waffle-yellow-bright.png"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250" y="2707300"/>
            <a:ext cx="1315399" cy="13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</a:t>
            </a: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010200" y="1906250"/>
            <a:ext cx="4552800" cy="142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" sz="1800"/>
              <a:t>Paper menus are difficult to change.</a:t>
            </a: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" sz="1800"/>
              <a:t>Existing solutions are too expensive.</a:t>
            </a: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" sz="1800"/>
              <a:t>Alternative solutions like PowerPoint do</a:t>
            </a:r>
            <a:br>
              <a:rPr lang="en" sz="1800"/>
            </a:br>
            <a:r>
              <a:rPr lang="en" sz="1800"/>
              <a:t>not look nice.</a:t>
            </a:r>
          </a:p>
          <a:p>
            <a:pPr lvl="0" rtl="0">
              <a:lnSpc>
                <a:spcPct val="115000"/>
              </a:lnSpc>
              <a:spcBef>
                <a:spcPts val="1000"/>
              </a:spcBef>
              <a:buNone/>
            </a:pPr>
            <a:r>
              <a:t/>
            </a:r>
            <a:endParaRPr sz="1800"/>
          </a:p>
        </p:txBody>
      </p:sp>
      <p:pic>
        <p:nvPicPr>
          <p:cNvPr descr="tumblr_ni6mogLSIQ1u75st9o1_500.png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225" y="2031250"/>
            <a:ext cx="2599725" cy="194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3" type="body"/>
          </p:nvPr>
        </p:nvSpPr>
        <p:spPr>
          <a:xfrm>
            <a:off x="5995299" y="1458421"/>
            <a:ext cx="2298600" cy="285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BEF2"/>
                </a:solidFill>
              </a:rPr>
              <a:t>Customers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Patrons of the restaurant who will view the menu.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rPr lang="en" sz="1600"/>
              <a:t>Value generated through clear information, e.g. vegan, vegetarian, gluten-free options.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78" name="Shape 178"/>
          <p:cNvSpPr txBox="1"/>
          <p:nvPr>
            <p:ph idx="2" type="body"/>
          </p:nvPr>
        </p:nvSpPr>
        <p:spPr>
          <a:xfrm>
            <a:off x="3308525" y="1458425"/>
            <a:ext cx="2509200" cy="285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BEF2"/>
                </a:solidFill>
              </a:rPr>
              <a:t>Edit-Permission-Users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Given permission by the manager to access and edit a menu within the interface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rPr lang="en" sz="1600"/>
              <a:t>Permissions are given on a menu-by-menu basis by a manage</a:t>
            </a:r>
            <a:r>
              <a:rPr lang="en"/>
              <a:t>r.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857800" y="1458421"/>
            <a:ext cx="2298600" cy="285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BEF2"/>
                </a:solidFill>
              </a:rPr>
              <a:t>Managers</a:t>
            </a:r>
          </a:p>
          <a:p>
            <a:pPr lvl="0">
              <a:spcBef>
                <a:spcPts val="0"/>
              </a:spcBef>
              <a:buNone/>
            </a:pPr>
            <a:r>
              <a:rPr lang="en" sz="1600"/>
              <a:t>Small-business owner or leader of cafe or fast-food restaurant.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>
              <a:spcBef>
                <a:spcPts val="0"/>
              </a:spcBef>
              <a:buNone/>
            </a:pPr>
            <a:r>
              <a:rPr lang="en" sz="1600"/>
              <a:t>Takes ownership of the created menus.</a:t>
            </a:r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USERS/STAKEHOLDERS</a:t>
            </a: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EF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7" name="Shape 187"/>
          <p:cNvSpPr txBox="1"/>
          <p:nvPr/>
        </p:nvSpPr>
        <p:spPr>
          <a:xfrm>
            <a:off x="1215300" y="1154100"/>
            <a:ext cx="67134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Stack</a:t>
            </a: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mean-graphic.png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150" y="2245724"/>
            <a:ext cx="3227399" cy="11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